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3" r:id="rId5"/>
    <p:sldId id="259" r:id="rId6"/>
    <p:sldId id="262" r:id="rId7"/>
    <p:sldId id="273" r:id="rId8"/>
    <p:sldId id="272" r:id="rId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79732" autoAdjust="0"/>
  </p:normalViewPr>
  <p:slideViewPr>
    <p:cSldViewPr snapToGrid="0">
      <p:cViewPr varScale="1">
        <p:scale>
          <a:sx n="48" d="100"/>
          <a:sy n="48" d="100"/>
        </p:scale>
        <p:origin x="10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8AA5D-1ECE-4A1C-B6CB-81C569F6957D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431AB-5428-42D4-8577-B76654A0AA5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104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431AB-5428-42D4-8577-B76654A0AA52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42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Mille alusel me paneme kokku riikliku töökava, muutub õigusaktiks, sest kinnitatakse komisjoni otsusega ära. </a:t>
            </a:r>
          </a:p>
          <a:p>
            <a:r>
              <a:rPr lang="et-EE" dirty="0"/>
              <a:t>Majandusotsuste tegemiseks on vaja andmeid </a:t>
            </a:r>
          </a:p>
          <a:p>
            <a:endParaRPr lang="et-EE" dirty="0"/>
          </a:p>
          <a:p>
            <a:r>
              <a:rPr lang="et-EE" dirty="0"/>
              <a:t>Ühise kalanduspoliitika alusmääruse artikkel 25 sedastab, et </a:t>
            </a:r>
            <a:r>
              <a:rPr lang="et-EE" dirty="0" err="1"/>
              <a:t>oliikmesriigid</a:t>
            </a:r>
            <a:r>
              <a:rPr lang="et-EE" dirty="0"/>
              <a:t> peavad koguma kooskõlas….</a:t>
            </a:r>
          </a:p>
          <a:p>
            <a:r>
              <a:rPr lang="et-EE" dirty="0" err="1"/>
              <a:t>Andmekogumisprogrammi</a:t>
            </a:r>
            <a:r>
              <a:rPr lang="et-EE" dirty="0"/>
              <a:t> alusmäärus näeb aga ette, et..</a:t>
            </a:r>
          </a:p>
          <a:p>
            <a:pPr marL="171450" indent="-171450">
              <a:buFontTx/>
              <a:buChar char="-"/>
            </a:pPr>
            <a:r>
              <a:rPr lang="et-EE" dirty="0"/>
              <a:t>Liikmesriigid peavad koguma andmeid vastavalt riiklikule töökavale ja liidu mitmeaastasele programmile </a:t>
            </a:r>
          </a:p>
          <a:p>
            <a:pPr marL="171450" indent="-171450">
              <a:buFontTx/>
              <a:buChar char="-"/>
            </a:pPr>
            <a:r>
              <a:rPr lang="et-EE" dirty="0"/>
              <a:t>Liikmesriik peab määrama kontaktisiku, kes koordineerib aastaaruande koostamist, teabe edastamist liikmesriikide vahel, ekspertide osalemist vastavatel kohtumistel jms – see olen mina </a:t>
            </a:r>
          </a:p>
          <a:p>
            <a:pPr marL="171450" indent="-171450">
              <a:buFontTx/>
              <a:buChar char="-"/>
            </a:pPr>
            <a:r>
              <a:rPr lang="et-EE" dirty="0" err="1"/>
              <a:t>Olemee</a:t>
            </a:r>
            <a:r>
              <a:rPr lang="et-EE" dirty="0"/>
              <a:t> kohustatud oma </a:t>
            </a:r>
            <a:r>
              <a:rPr lang="et-EE" dirty="0" err="1"/>
              <a:t>andmekogumistegevusi</a:t>
            </a:r>
            <a:r>
              <a:rPr lang="et-EE" dirty="0"/>
              <a:t> koordineerima teiste sama merepiirkonna liikmesriikidega – meie puhul eelkõige Läänemeri </a:t>
            </a:r>
          </a:p>
          <a:p>
            <a:pPr marL="171450" indent="-171450">
              <a:buFontTx/>
              <a:buChar char="-"/>
            </a:pPr>
            <a:r>
              <a:rPr lang="et-EE" dirty="0"/>
              <a:t>Samuti peavad eriala eksperdid osalema vastavatel rahvusvahelistel koosolekutel.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431AB-5428-42D4-8577-B76654A0AA52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135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t-EE" dirty="0"/>
              <a:t>OTSEKOHUSTUS EL-ist – MILLELE ME RAHA KASUTAME</a:t>
            </a:r>
          </a:p>
          <a:p>
            <a:pPr marL="228600" indent="-228600">
              <a:buAutoNum type="arabicPeriod"/>
            </a:pPr>
            <a:endParaRPr lang="et-EE" dirty="0"/>
          </a:p>
          <a:p>
            <a:pPr marL="228600" indent="-228600">
              <a:buAutoNum type="arabicPeriod"/>
            </a:pPr>
            <a:r>
              <a:rPr lang="et-EE" dirty="0"/>
              <a:t>Määrus ütleb, mida ja kust ja kuidas tuleb koguda, need mustab lähevad riikliku tööplaani sisse. </a:t>
            </a:r>
          </a:p>
          <a:p>
            <a:pPr marL="0" indent="0">
              <a:buNone/>
            </a:pPr>
            <a:r>
              <a:rPr lang="et-EE" dirty="0"/>
              <a:t>2. Määrus ütleb, mis tingimustel ei pea koguma, mis on. 10% arvutatakse nendest varudest, mis kuuluvad EL riikidele. Kvoodivõti!! EL koot on see </a:t>
            </a:r>
            <a:r>
              <a:rPr lang="et-EE" dirty="0" err="1"/>
              <a:t>os</a:t>
            </a:r>
            <a:r>
              <a:rPr lang="et-EE" dirty="0"/>
              <a:t>, mis </a:t>
            </a:r>
            <a:r>
              <a:rPr lang="et-EE" dirty="0" err="1"/>
              <a:t>lähel</a:t>
            </a:r>
            <a:r>
              <a:rPr lang="et-EE" dirty="0"/>
              <a:t> EL riikide vahel jagamisele. Lesta puhul kvooti ei määrata Läänemeres. Viimase kolme aasta lossitud </a:t>
            </a:r>
            <a:r>
              <a:rPr lang="et-EE" dirty="0" err="1"/>
              <a:t>kogua</a:t>
            </a:r>
            <a:r>
              <a:rPr lang="et-EE" dirty="0"/>
              <a:t> alla 10 – kui kvooti ei ole. </a:t>
            </a:r>
          </a:p>
          <a:p>
            <a:pPr marL="0" indent="0">
              <a:buNone/>
            </a:pPr>
            <a:r>
              <a:rPr lang="et-EE" dirty="0"/>
              <a:t>Lossitud kogus alla 200 t – 1 neist kolmest peab olema täidetud, et saaksid loobuda andmete kogumisest. Angerja puhul jäävad kõik riigid alla 200t (</a:t>
            </a:r>
            <a:r>
              <a:rPr lang="et-EE" dirty="0" err="1"/>
              <a:t>diadroomne</a:t>
            </a:r>
            <a:r>
              <a:rPr lang="et-EE" dirty="0"/>
              <a:t>)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4. Teadusuuringud merel – BITS; GRAHS, SPRAS; BIAS – igal omad sihtliigid – kui meie TAC 3%, siis ei pea kogum. GRAHS; BIAS – räim, SPRAS – kilu, BITS – tursk, lestalised – meie lestadel kvooti ei ole ehk meil ainult tursk ja see on meil alla 3%.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6. Kogume andmeid kalalaevade kohta (SA), peaks koguma ka töötleva tööstuse kohta, mida me ei tee, sest kogutoodang on alla 1% EL mahust</a:t>
            </a:r>
          </a:p>
          <a:p>
            <a:pPr marL="0" indent="0">
              <a:buNone/>
            </a:pPr>
            <a:r>
              <a:rPr lang="et-EE" dirty="0"/>
              <a:t>7. Me ei ületa, ei kogu</a:t>
            </a:r>
          </a:p>
          <a:p>
            <a:endParaRPr lang="et-EE" dirty="0"/>
          </a:p>
          <a:p>
            <a:r>
              <a:rPr lang="et-EE" dirty="0"/>
              <a:t>TAC = </a:t>
            </a:r>
            <a:r>
              <a:rPr lang="et-EE" dirty="0" err="1"/>
              <a:t>total</a:t>
            </a:r>
            <a:r>
              <a:rPr lang="et-EE" dirty="0"/>
              <a:t> </a:t>
            </a:r>
            <a:r>
              <a:rPr lang="et-EE" dirty="0" err="1"/>
              <a:t>allowabel</a:t>
            </a:r>
            <a:r>
              <a:rPr lang="et-EE" dirty="0"/>
              <a:t> </a:t>
            </a:r>
            <a:r>
              <a:rPr lang="et-EE" dirty="0" err="1"/>
              <a:t>catch</a:t>
            </a:r>
            <a:r>
              <a:rPr lang="et-EE" dirty="0"/>
              <a:t> = kogu lubatud </a:t>
            </a:r>
            <a:r>
              <a:rPr lang="et-EE" dirty="0" err="1"/>
              <a:t>saaak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431AB-5428-42D4-8577-B76654A0AA52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768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GRAHS </a:t>
            </a:r>
            <a:r>
              <a:rPr lang="et-EE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iidamastaadamast</a:t>
            </a: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külm kevad – hiline kudemine, juunilõpu seire ei pruugi õigesti hinnata, BIAS sügisel, Liivi lahe seire võik </a:t>
            </a:r>
            <a:r>
              <a:rPr lang="et-EE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solla</a:t>
            </a: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samal ajal. </a:t>
            </a:r>
            <a:r>
              <a:rPr lang="et-EE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olnud 2 a – akustikaga kus on kala, palju on kala.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t-EE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t-EE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Bioloogiliste andmete kogumine:</a:t>
            </a: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Eesti kalandussektori riikliku töökava täitmine 2022.–2024. aastal ja 2025-2027 (TÜ EMI)</a:t>
            </a: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Angerjavarude seisundi hindamine Narva jõe vesikonnas (EMÜ)</a:t>
            </a: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Kalade taastootmise alased geneetikauuringud (EMÜ)</a:t>
            </a:r>
          </a:p>
          <a:p>
            <a:pPr marL="0" lvl="0" indent="0">
              <a:buFont typeface="+mj-lt"/>
              <a:buNone/>
            </a:pP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Laevastikupõhiselt merekalapüügiga seotud majandus- ja sotsiaalvaldkonna statistika tegemine (SA)</a:t>
            </a: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Liivi lahe akustikaseire GRAHS ajastuse sobivuse uuring (TÜ EMI)</a:t>
            </a: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Pringlite häälitsuste akustilise seiramise osutamine (SAMBAH II) (</a:t>
            </a:r>
            <a:r>
              <a:rPr lang="et-EE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TalTech</a:t>
            </a: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Eesti harrastuskalapüügi kvantitatiivuuring (hankega, viimased aastad EMOR)</a:t>
            </a: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1400" b="1" dirty="0"/>
          </a:p>
          <a:p>
            <a:pPr marL="0" indent="0">
              <a:buNone/>
            </a:pPr>
            <a:endParaRPr lang="et-EE" sz="1400" b="1" dirty="0"/>
          </a:p>
          <a:p>
            <a:pPr marL="0" indent="0">
              <a:buNone/>
            </a:pPr>
            <a:endParaRPr lang="et-EE" sz="1400" b="1" dirty="0"/>
          </a:p>
          <a:p>
            <a:pPr marL="0" indent="0">
              <a:buNone/>
            </a:pPr>
            <a:r>
              <a:rPr lang="et-EE" sz="1400" b="1" dirty="0"/>
              <a:t>Harrastuskalapüügi uuring</a:t>
            </a:r>
            <a:endParaRPr lang="et-EE" sz="1400" dirty="0"/>
          </a:p>
          <a:p>
            <a:r>
              <a:rPr lang="et-EE" dirty="0" err="1"/>
              <a:t>Sisseostetav</a:t>
            </a:r>
            <a:r>
              <a:rPr lang="et-EE" dirty="0"/>
              <a:t> teenus</a:t>
            </a:r>
          </a:p>
          <a:p>
            <a:r>
              <a:rPr lang="et-EE" dirty="0"/>
              <a:t>Tehakse üle aasta (2025, 2027, 2029)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sz="1400" b="1" dirty="0"/>
              <a:t>Kalalaevastiku majandusandmete kogumine </a:t>
            </a:r>
          </a:p>
          <a:p>
            <a:r>
              <a:rPr lang="et-EE" dirty="0"/>
              <a:t>Alates 2018 koostöö Statistikaametiga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pPr marL="0" indent="0">
              <a:buNone/>
            </a:pPr>
            <a:r>
              <a:rPr lang="et-EE" sz="1400" b="1" dirty="0"/>
              <a:t>Lindude ja hüljeste kaaspüügi uuring</a:t>
            </a:r>
          </a:p>
          <a:p>
            <a:r>
              <a:rPr lang="et-EE" dirty="0"/>
              <a:t>Uues lepingus sees</a:t>
            </a:r>
          </a:p>
          <a:p>
            <a:r>
              <a:rPr lang="et-EE" dirty="0"/>
              <a:t>Riskigrupp võrguga püüdjad</a:t>
            </a:r>
          </a:p>
          <a:p>
            <a:r>
              <a:rPr lang="et-EE" dirty="0"/>
              <a:t>LIFE projekt 2005-2009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431AB-5428-42D4-8577-B76654A0AA52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268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dirty="0">
                <a:solidFill>
                  <a:srgbClr val="FF0000"/>
                </a:solidFill>
              </a:rPr>
              <a:t>Slaidi mõte – mida tähendab töönduspüük, EMI leping kõige suurem, EMÜ JUURDE ANGERJAGA </a:t>
            </a:r>
          </a:p>
          <a:p>
            <a:r>
              <a:rPr lang="et-EE" sz="1200" dirty="0">
                <a:solidFill>
                  <a:srgbClr val="FF0000"/>
                </a:solidFill>
              </a:rPr>
              <a:t>Roheline ring – kohustus käia </a:t>
            </a:r>
            <a:r>
              <a:rPr lang="et-EE" sz="1200" dirty="0" err="1">
                <a:solidFill>
                  <a:srgbClr val="FF0000"/>
                </a:solidFill>
              </a:rPr>
              <a:t>rahvuvahelistes</a:t>
            </a:r>
            <a:r>
              <a:rPr lang="et-EE" sz="1200" dirty="0">
                <a:solidFill>
                  <a:srgbClr val="FF0000"/>
                </a:solidFill>
              </a:rPr>
              <a:t> töörühmades, andepäringutele vastamine </a:t>
            </a:r>
          </a:p>
          <a:p>
            <a:r>
              <a:rPr lang="et-EE" sz="1200" dirty="0">
                <a:solidFill>
                  <a:srgbClr val="FF0000"/>
                </a:solidFill>
              </a:rPr>
              <a:t>Lilla ring – kogu see info on sisendiks püügivõimaluste määrustesse!!!</a:t>
            </a:r>
          </a:p>
          <a:p>
            <a:endParaRPr lang="et-EE" sz="1200" dirty="0">
              <a:solidFill>
                <a:srgbClr val="FF0000"/>
              </a:solidFill>
            </a:endParaRPr>
          </a:p>
          <a:p>
            <a:r>
              <a:rPr lang="et-EE" sz="1200" dirty="0">
                <a:solidFill>
                  <a:srgbClr val="FF0000"/>
                </a:solidFill>
              </a:rPr>
              <a:t>BIAS – Baltic International </a:t>
            </a:r>
            <a:r>
              <a:rPr lang="et-EE" sz="1200" dirty="0" err="1">
                <a:solidFill>
                  <a:srgbClr val="FF0000"/>
                </a:solidFill>
              </a:rPr>
              <a:t>Acoustic</a:t>
            </a:r>
            <a:r>
              <a:rPr lang="et-EE" sz="1200" dirty="0">
                <a:solidFill>
                  <a:srgbClr val="FF0000"/>
                </a:solidFill>
              </a:rPr>
              <a:t> </a:t>
            </a:r>
            <a:r>
              <a:rPr lang="et-EE" sz="1200" dirty="0" err="1">
                <a:solidFill>
                  <a:srgbClr val="FF0000"/>
                </a:solidFill>
              </a:rPr>
              <a:t>Survey</a:t>
            </a:r>
            <a:r>
              <a:rPr lang="et-EE" sz="1200" dirty="0">
                <a:solidFill>
                  <a:srgbClr val="FF0000"/>
                </a:solidFill>
              </a:rPr>
              <a:t> - räim</a:t>
            </a:r>
          </a:p>
          <a:p>
            <a:r>
              <a:rPr lang="et-EE" sz="1200" dirty="0">
                <a:solidFill>
                  <a:srgbClr val="FF0000"/>
                </a:solidFill>
              </a:rPr>
              <a:t>SPARS – Baltic</a:t>
            </a:r>
            <a:r>
              <a:rPr lang="et-EE" sz="1200" baseline="0" dirty="0">
                <a:solidFill>
                  <a:srgbClr val="FF0000"/>
                </a:solidFill>
              </a:rPr>
              <a:t> </a:t>
            </a:r>
            <a:r>
              <a:rPr lang="et-EE" sz="1200" baseline="0" dirty="0" err="1">
                <a:solidFill>
                  <a:srgbClr val="FF0000"/>
                </a:solidFill>
              </a:rPr>
              <a:t>Acoustic</a:t>
            </a:r>
            <a:r>
              <a:rPr lang="et-EE" sz="1200" baseline="0" dirty="0">
                <a:solidFill>
                  <a:srgbClr val="FF0000"/>
                </a:solidFill>
              </a:rPr>
              <a:t> </a:t>
            </a:r>
            <a:r>
              <a:rPr lang="et-EE" sz="1200" baseline="0" dirty="0" err="1">
                <a:solidFill>
                  <a:srgbClr val="FF0000"/>
                </a:solidFill>
              </a:rPr>
              <a:t>Spring</a:t>
            </a:r>
            <a:r>
              <a:rPr lang="et-EE" sz="1200" baseline="0" dirty="0">
                <a:solidFill>
                  <a:srgbClr val="FF0000"/>
                </a:solidFill>
              </a:rPr>
              <a:t> </a:t>
            </a:r>
            <a:r>
              <a:rPr lang="et-EE" sz="1200" baseline="0" dirty="0" err="1">
                <a:solidFill>
                  <a:srgbClr val="FF0000"/>
                </a:solidFill>
              </a:rPr>
              <a:t>Survey</a:t>
            </a:r>
            <a:r>
              <a:rPr lang="et-EE" sz="1200" baseline="0" dirty="0">
                <a:solidFill>
                  <a:srgbClr val="FF0000"/>
                </a:solidFill>
              </a:rPr>
              <a:t> – kilu  (aga ka räim)</a:t>
            </a:r>
          </a:p>
          <a:p>
            <a:r>
              <a:rPr lang="et-EE" sz="1200" dirty="0">
                <a:solidFill>
                  <a:srgbClr val="FF0000"/>
                </a:solidFill>
              </a:rPr>
              <a:t>GRAHS – </a:t>
            </a:r>
            <a:r>
              <a:rPr lang="et-EE" sz="1200" dirty="0" err="1">
                <a:solidFill>
                  <a:srgbClr val="FF0000"/>
                </a:solidFill>
              </a:rPr>
              <a:t>Gulf</a:t>
            </a:r>
            <a:r>
              <a:rPr lang="et-EE" sz="1200" dirty="0">
                <a:solidFill>
                  <a:srgbClr val="FF0000"/>
                </a:solidFill>
              </a:rPr>
              <a:t> of Riga </a:t>
            </a:r>
            <a:r>
              <a:rPr lang="et-EE" sz="1200" dirty="0" err="1">
                <a:solidFill>
                  <a:srgbClr val="FF0000"/>
                </a:solidFill>
              </a:rPr>
              <a:t>Acoustic</a:t>
            </a:r>
            <a:r>
              <a:rPr lang="et-EE" sz="1200" dirty="0">
                <a:solidFill>
                  <a:srgbClr val="FF0000"/>
                </a:solidFill>
              </a:rPr>
              <a:t> </a:t>
            </a:r>
            <a:r>
              <a:rPr lang="et-EE" sz="1200" dirty="0" err="1">
                <a:solidFill>
                  <a:srgbClr val="FF0000"/>
                </a:solidFill>
              </a:rPr>
              <a:t>Herring</a:t>
            </a:r>
            <a:r>
              <a:rPr lang="et-EE" sz="1200" dirty="0">
                <a:solidFill>
                  <a:srgbClr val="FF0000"/>
                </a:solidFill>
              </a:rPr>
              <a:t> </a:t>
            </a:r>
            <a:r>
              <a:rPr lang="et-EE" sz="1200" dirty="0" err="1">
                <a:solidFill>
                  <a:srgbClr val="FF0000"/>
                </a:solidFill>
              </a:rPr>
              <a:t>Survey</a:t>
            </a:r>
            <a:r>
              <a:rPr lang="et-EE" sz="1200" dirty="0">
                <a:solidFill>
                  <a:srgbClr val="FF0000"/>
                </a:solidFill>
              </a:rPr>
              <a:t> - räim</a:t>
            </a:r>
          </a:p>
          <a:p>
            <a:r>
              <a:rPr lang="et-EE" sz="1200" b="1" dirty="0">
                <a:solidFill>
                  <a:srgbClr val="FF0000"/>
                </a:solidFill>
              </a:rPr>
              <a:t>LÕHE – </a:t>
            </a:r>
            <a:r>
              <a:rPr lang="et-EE" sz="1200" b="0" dirty="0" err="1">
                <a:solidFill>
                  <a:srgbClr val="FF0000"/>
                </a:solidFill>
              </a:rPr>
              <a:t>smoldid</a:t>
            </a:r>
            <a:r>
              <a:rPr lang="et-EE" sz="1200" b="0" baseline="0" dirty="0">
                <a:solidFill>
                  <a:srgbClr val="FF0000"/>
                </a:solidFill>
              </a:rPr>
              <a:t> + </a:t>
            </a:r>
            <a:r>
              <a:rPr lang="et-EE" sz="1200" b="0" baseline="0" dirty="0" err="1">
                <a:solidFill>
                  <a:srgbClr val="FF0000"/>
                </a:solidFill>
              </a:rPr>
              <a:t>laskujad</a:t>
            </a:r>
            <a:r>
              <a:rPr lang="et-EE" sz="1200" b="0" baseline="0" dirty="0">
                <a:solidFill>
                  <a:srgbClr val="FF0000"/>
                </a:solidFill>
              </a:rPr>
              <a:t>, Pirital ka kudema tõusvate kalade seire</a:t>
            </a:r>
          </a:p>
          <a:p>
            <a:r>
              <a:rPr lang="et-EE" sz="1200" b="1" baseline="0" dirty="0">
                <a:solidFill>
                  <a:srgbClr val="FF0000"/>
                </a:solidFill>
              </a:rPr>
              <a:t>Rannikumeri</a:t>
            </a:r>
            <a:r>
              <a:rPr lang="et-EE" sz="1200" b="0" baseline="0" dirty="0">
                <a:solidFill>
                  <a:srgbClr val="FF0000"/>
                </a:solidFill>
              </a:rPr>
              <a:t> – ahven, angerjas, haug, koha, vimb, merisiig, särg, säinas hõbekoger, meritint jt</a:t>
            </a:r>
            <a:endParaRPr lang="et-EE" sz="1200" b="1" dirty="0">
              <a:solidFill>
                <a:srgbClr val="FF0000"/>
              </a:solidFill>
            </a:endParaRPr>
          </a:p>
          <a:p>
            <a:r>
              <a:rPr lang="et-EE" sz="1200" b="1" dirty="0">
                <a:solidFill>
                  <a:srgbClr val="FF0000"/>
                </a:solidFill>
              </a:rPr>
              <a:t>Rahvusvahelised mereuuringud:</a:t>
            </a:r>
          </a:p>
          <a:p>
            <a:r>
              <a:rPr lang="et-EE" sz="1200" dirty="0">
                <a:solidFill>
                  <a:srgbClr val="FF0000"/>
                </a:solidFill>
              </a:rPr>
              <a:t>REDTAS – Rahvusvaheline meriahvena traalpüüg</a:t>
            </a:r>
            <a:r>
              <a:rPr lang="et-EE" sz="1200" baseline="0" dirty="0">
                <a:solidFill>
                  <a:srgbClr val="FF0000"/>
                </a:solidFill>
              </a:rPr>
              <a:t>i ja akustiline uuring (iga 2 aasta tagant), NAFO 1-3 piirkond</a:t>
            </a:r>
            <a:endParaRPr lang="et-EE" sz="1200" dirty="0">
              <a:solidFill>
                <a:srgbClr val="FF0000"/>
              </a:solidFill>
            </a:endParaRPr>
          </a:p>
          <a:p>
            <a:r>
              <a:rPr lang="et-EE" sz="1200" dirty="0">
                <a:solidFill>
                  <a:srgbClr val="FF0000"/>
                </a:solidFill>
              </a:rPr>
              <a:t>FCGS – </a:t>
            </a:r>
            <a:r>
              <a:rPr lang="et-EE" sz="1200" dirty="0" err="1">
                <a:solidFill>
                  <a:srgbClr val="FF0000"/>
                </a:solidFill>
              </a:rPr>
              <a:t>Flemish</a:t>
            </a:r>
            <a:r>
              <a:rPr lang="et-EE" sz="1200" baseline="0" dirty="0">
                <a:solidFill>
                  <a:srgbClr val="FF0000"/>
                </a:solidFill>
              </a:rPr>
              <a:t> </a:t>
            </a:r>
            <a:r>
              <a:rPr lang="et-EE" sz="1200" baseline="0" dirty="0" err="1">
                <a:solidFill>
                  <a:srgbClr val="FF0000"/>
                </a:solidFill>
              </a:rPr>
              <a:t>Cap</a:t>
            </a:r>
            <a:r>
              <a:rPr lang="et-EE" sz="1200" baseline="0" dirty="0">
                <a:solidFill>
                  <a:srgbClr val="FF0000"/>
                </a:solidFill>
              </a:rPr>
              <a:t> põhjakalade uuring, 3M, karelest, tursk, süvalest, krevett, meriahven, kalju-tömppeakala, lühiuimkalmaar. NAFOS krevetisoovitused</a:t>
            </a:r>
            <a:endParaRPr lang="et-EE" sz="1200" dirty="0">
              <a:solidFill>
                <a:srgbClr val="FF0000"/>
              </a:solidFill>
            </a:endParaRPr>
          </a:p>
          <a:p>
            <a:r>
              <a:rPr lang="et-EE" sz="1200" dirty="0">
                <a:solidFill>
                  <a:srgbClr val="FF0000"/>
                </a:solidFill>
              </a:rPr>
              <a:t>PLATUXA - 3LNO põhjakalade uuring;</a:t>
            </a:r>
            <a:r>
              <a:rPr lang="et-EE" sz="1200" baseline="0" dirty="0">
                <a:solidFill>
                  <a:srgbClr val="FF0000"/>
                </a:solidFill>
              </a:rPr>
              <a:t> karelest, Moiva, Tursk, süvalest, krevett, meriahven, pikklest, ruske soomuslest, kalju-tömppeakala,  </a:t>
            </a:r>
            <a:r>
              <a:rPr lang="et-EE" sz="1200" baseline="0" dirty="0" err="1">
                <a:solidFill>
                  <a:srgbClr val="FF0000"/>
                </a:solidFill>
              </a:rPr>
              <a:t>thorny</a:t>
            </a:r>
            <a:r>
              <a:rPr lang="et-EE" sz="1200" baseline="0" dirty="0">
                <a:solidFill>
                  <a:srgbClr val="FF0000"/>
                </a:solidFill>
              </a:rPr>
              <a:t> </a:t>
            </a:r>
            <a:r>
              <a:rPr lang="et-EE" sz="1200" baseline="0" dirty="0" err="1">
                <a:solidFill>
                  <a:srgbClr val="FF0000"/>
                </a:solidFill>
              </a:rPr>
              <a:t>skate</a:t>
            </a:r>
            <a:r>
              <a:rPr lang="et-EE" sz="1200" baseline="0" dirty="0">
                <a:solidFill>
                  <a:srgbClr val="FF0000"/>
                </a:solidFill>
              </a:rPr>
              <a:t>, </a:t>
            </a:r>
            <a:r>
              <a:rPr lang="et-EE" sz="1200" baseline="0" dirty="0" err="1">
                <a:solidFill>
                  <a:srgbClr val="FF0000"/>
                </a:solidFill>
              </a:rPr>
              <a:t>white</a:t>
            </a:r>
            <a:r>
              <a:rPr lang="et-EE" sz="1200" baseline="0" dirty="0">
                <a:solidFill>
                  <a:srgbClr val="FF0000"/>
                </a:solidFill>
              </a:rPr>
              <a:t> </a:t>
            </a:r>
            <a:r>
              <a:rPr lang="et-EE" sz="1200" baseline="0" dirty="0" err="1">
                <a:solidFill>
                  <a:srgbClr val="FF0000"/>
                </a:solidFill>
              </a:rPr>
              <a:t>hake</a:t>
            </a:r>
            <a:r>
              <a:rPr lang="et-EE" sz="1200" dirty="0">
                <a:solidFill>
                  <a:srgbClr val="FF0000"/>
                </a:solidFill>
              </a:rPr>
              <a:t> </a:t>
            </a:r>
            <a:endParaRPr lang="et-EE" dirty="0">
              <a:solidFill>
                <a:srgbClr val="FF0000"/>
              </a:solidFill>
            </a:endParaRP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431AB-5428-42D4-8577-B76654A0AA52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3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NEAFCis</a:t>
            </a:r>
            <a:r>
              <a:rPr lang="et-EE" dirty="0"/>
              <a:t> püüame ainult Barentsi meres</a:t>
            </a:r>
          </a:p>
          <a:p>
            <a:r>
              <a:rPr lang="et-EE" dirty="0"/>
              <a:t>NEAFC = North East Atlantic </a:t>
            </a:r>
            <a:r>
              <a:rPr lang="et-EE" dirty="0" err="1"/>
              <a:t>Fisheries</a:t>
            </a:r>
            <a:r>
              <a:rPr lang="et-EE" dirty="0"/>
              <a:t> </a:t>
            </a:r>
            <a:r>
              <a:rPr lang="et-EE" dirty="0" err="1"/>
              <a:t>Comission</a:t>
            </a:r>
            <a:endParaRPr lang="et-EE" dirty="0"/>
          </a:p>
          <a:p>
            <a:r>
              <a:rPr lang="et-EE" dirty="0"/>
              <a:t>NAFO = Northwest Atlantic </a:t>
            </a:r>
            <a:r>
              <a:rPr lang="et-EE" dirty="0" err="1"/>
              <a:t>Fisheries</a:t>
            </a:r>
            <a:r>
              <a:rPr lang="et-EE" dirty="0"/>
              <a:t> </a:t>
            </a:r>
            <a:r>
              <a:rPr lang="et-EE" dirty="0" err="1"/>
              <a:t>Organization</a:t>
            </a:r>
            <a:endParaRPr lang="et-EE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431AB-5428-42D4-8577-B76654A0AA52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5927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EL </a:t>
            </a:r>
            <a:r>
              <a:rPr lang="et-EE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andmekogumisprogrammi</a:t>
            </a:r>
            <a:r>
              <a:rPr lang="et-EE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meetme tutvustamine ja rahade kasutamise avalik üritus – 2024. a II pooles </a:t>
            </a: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Korraldada september/oktoober 2024 </a:t>
            </a:r>
            <a:r>
              <a:rPr lang="et-EE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andmekogumisprogrammi</a:t>
            </a:r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tööd tutvustav seminar (1 päev) umbes 70-le inimesele. REMist osalejaid sh u 20. Üritus toimuks SA1 </a:t>
            </a:r>
            <a:r>
              <a:rPr lang="et-EE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ühishoone</a:t>
            </a:r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1. korruse saalis.</a:t>
            </a:r>
          </a:p>
          <a:p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Kohustus tuleb: EMKVF 2021-2027 perioodil on EL AKP üks </a:t>
            </a:r>
            <a:r>
              <a:rPr lang="et-EE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proriteete</a:t>
            </a:r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ja sellest tulenevalt:                                                                                   </a:t>
            </a:r>
          </a:p>
          <a:p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(3) Strateegiliselt olulise tegevuse ja sellise tegevuse puhul, mille kogumaksumus ületab 10 000 000 eurot, peab toetuse saaja korraldama teavitamisürituse või -tegevuse eesmärgiga teavitada avalikkust toetuse saamisest, kaasates ürituse elluviimisse korraldusasutuse, kes omakorda kaasab sinna Euroopa Komisjoni.</a:t>
            </a:r>
          </a:p>
          <a:p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(4) Lõikes 3 nimetatud teavitamisüritus või- tegevus peab vastama vähemalt järgmistele nõuetele:</a:t>
            </a:r>
          </a:p>
          <a:p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 1) see peab toimuma pressikonverentsi, seminari, konverentsi, avamisürituse või näitusena;</a:t>
            </a:r>
          </a:p>
          <a:p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 2) selle kohta avaldatakse pressiteade või artikkel üleriigilises elektroonilises meedias või trükimeedias;</a:t>
            </a:r>
          </a:p>
          <a:p>
            <a:r>
              <a:rPr lang="et-E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 3) selle kohta valmib vähemalt 20 trükikvaliteediga fotot ja kokkuvõttev kuni kolmeminutiline video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431AB-5428-42D4-8577-B76654A0AA52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113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907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425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355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813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191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71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674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1693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7320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536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762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BE60-4CFC-4566-94A3-4EAAEA5D0E0A}" type="datetimeFigureOut">
              <a:rPr lang="et-EE" smtClean="0"/>
              <a:t>18.06.2024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C8786-15E3-40D8-8B58-EFD0E68E2FF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22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7200" b="1" dirty="0"/>
              <a:t>AKP 2021-2027 (2029)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738518"/>
            <a:ext cx="9144000" cy="1655762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t-EE" dirty="0"/>
              <a:t>Regionaal- ja Põllumajandusministeerium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t-EE" dirty="0"/>
              <a:t>Katariina Kurina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t-EE" dirty="0"/>
              <a:t>19.06.2024</a:t>
            </a:r>
          </a:p>
          <a:p>
            <a:pPr algn="r"/>
            <a:endParaRPr lang="et-E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D956AD-9BBC-7E5F-CB12-49F68610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4079454"/>
            <a:ext cx="4318000" cy="21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3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</p:spPr>
        <p:txBody>
          <a:bodyPr/>
          <a:lstStyle/>
          <a:p>
            <a:r>
              <a:rPr lang="et-EE" b="1" dirty="0"/>
              <a:t>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45016" y="631064"/>
            <a:ext cx="10515600" cy="5434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ÜKP alusmäärus 1380/2013</a:t>
            </a:r>
            <a:endParaRPr lang="et-EE" b="1" i="1" dirty="0"/>
          </a:p>
          <a:p>
            <a:pPr marL="457200" lvl="1" indent="0">
              <a:buNone/>
            </a:pPr>
            <a:r>
              <a:rPr lang="et-EE" sz="2000" b="1" dirty="0"/>
              <a:t>Artikkel 25 </a:t>
            </a:r>
            <a:r>
              <a:rPr lang="et-EE" sz="2000" i="1" dirty="0"/>
              <a:t>Kalavarude majandamiseks vajalikud andmed </a:t>
            </a:r>
          </a:p>
          <a:p>
            <a:pPr marL="457200" lvl="1" indent="0">
              <a:buNone/>
            </a:pPr>
            <a:r>
              <a:rPr lang="et-EE" sz="2000" dirty="0"/>
              <a:t>Liikmesriigid koguvad kooskõlas andmekogumise valdkonnas vastu võetud eeskirjadega bioloogilisi, keskkonnaalaseid, tehnilisi ja </a:t>
            </a:r>
            <a:r>
              <a:rPr lang="et-EE" sz="2000" dirty="0" err="1"/>
              <a:t>sotsiaal-majanduslikke</a:t>
            </a:r>
            <a:r>
              <a:rPr lang="et-EE" sz="2000" dirty="0"/>
              <a:t> andmeid, mis on vajalikud kalapüügi majandamiseks, haldavad kõnealuseid andmeid ning teevad need kättesaadavaks lõppkasutajatele, sh komisjoni määratud asutustele. </a:t>
            </a:r>
            <a:r>
              <a:rPr lang="et-EE" sz="2000" dirty="0">
                <a:solidFill>
                  <a:schemeClr val="bg1"/>
                </a:solidFill>
              </a:rPr>
              <a:t>Selliste andmete kogumine ja haldamine on kooskõlas tulevase liidu õigusaktiga, millega kehtestatakse ajavahemikuks 2014-2020 merendus- ja kalanduspoliitika finantstoetuse saamise tingimused, abikõlblik Euroopa Merendus- ja Kalandusfondi kaudu rahastamiseks.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t-EE" b="1" dirty="0"/>
              <a:t>AKP alusmäärus 1004/2017 </a:t>
            </a:r>
          </a:p>
          <a:p>
            <a:pPr marL="457200" lvl="1" indent="0">
              <a:buNone/>
            </a:pPr>
            <a:r>
              <a:rPr lang="et-EE" sz="2000" b="1" dirty="0"/>
              <a:t>Artikkel 6</a:t>
            </a:r>
            <a:r>
              <a:rPr lang="et-EE" sz="2000" dirty="0"/>
              <a:t> Riiklikud töökavad</a:t>
            </a:r>
          </a:p>
          <a:p>
            <a:pPr marL="457200" lvl="1" indent="0">
              <a:buNone/>
            </a:pPr>
            <a:r>
              <a:rPr lang="et-EE" sz="2000" b="1" dirty="0"/>
              <a:t>Artikkel 7 </a:t>
            </a:r>
            <a:r>
              <a:rPr lang="et-EE" sz="2000" dirty="0"/>
              <a:t>Liikmesriigi kontaktisik</a:t>
            </a:r>
          </a:p>
          <a:p>
            <a:pPr marL="457200" lvl="1" indent="0">
              <a:buNone/>
            </a:pPr>
            <a:r>
              <a:rPr lang="et-EE" sz="2000" b="1" dirty="0"/>
              <a:t>Artikkel 9</a:t>
            </a:r>
            <a:r>
              <a:rPr lang="et-EE" sz="2000" dirty="0"/>
              <a:t> Piirkondlik koordineerimine ja koostöö</a:t>
            </a:r>
          </a:p>
          <a:p>
            <a:pPr marL="457200" lvl="1" indent="0">
              <a:buNone/>
            </a:pPr>
            <a:r>
              <a:rPr lang="et-EE" sz="2000" b="1" dirty="0"/>
              <a:t>Artikkel 21 </a:t>
            </a:r>
            <a:r>
              <a:rPr lang="et-EE" sz="2000" dirty="0"/>
              <a:t>Rahvusvaheliste organisatsioonide koosolekutel osalemine</a:t>
            </a:r>
          </a:p>
        </p:txBody>
      </p:sp>
    </p:spTree>
    <p:extLst>
      <p:ext uri="{BB962C8B-B14F-4D97-AF65-F5344CB8AC3E}">
        <p14:creationId xmlns:p14="http://schemas.microsoft.com/office/powerpoint/2010/main" val="375480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</p:spPr>
        <p:txBody>
          <a:bodyPr/>
          <a:lstStyle/>
          <a:p>
            <a:r>
              <a:rPr lang="et-EE" b="1" dirty="0"/>
              <a:t>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52118" y="1148081"/>
            <a:ext cx="9498566" cy="570991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dirty="0"/>
              <a:t>Kalavarud meres, </a:t>
            </a:r>
            <a:r>
              <a:rPr lang="et-EE" dirty="0" err="1"/>
              <a:t>diadroomsed</a:t>
            </a:r>
            <a:r>
              <a:rPr lang="et-EE" dirty="0"/>
              <a:t> liigid ka magevees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Bioloogilised andmed töönduspüügilt 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Harrastuskalapüügi mahud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Teadusuuringud merel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Püügitegevuse mõju mere ökosüsteemidele (peamiselt kaaspüük, aga ka mõju elupaigale ja teistele liikidele)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Majandus- ja sotsiaalvaldkonna andmed kalandussektori kohta</a:t>
            </a:r>
          </a:p>
          <a:p>
            <a:pPr lvl="1"/>
            <a:r>
              <a:rPr lang="et-EE" sz="2800" dirty="0"/>
              <a:t>Töötleva tööstuse sektori andmed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Sotsiaalvaldkonna, majanduslikud ja keskkonnaalased andmed merevesiviljeluse kohta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t-EE" b="1" dirty="0">
                <a:solidFill>
                  <a:srgbClr val="FF0000"/>
                </a:solidFill>
              </a:rPr>
              <a:t>Piirmäärad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5131" y="1079480"/>
            <a:ext cx="364042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rgbClr val="FF0000"/>
                </a:solidFill>
              </a:rPr>
              <a:t>1. TAC alla 10% EL </a:t>
            </a:r>
            <a:r>
              <a:rPr lang="et-EE" dirty="0" err="1">
                <a:solidFill>
                  <a:srgbClr val="FF0000"/>
                </a:solidFill>
              </a:rPr>
              <a:t>TACist</a:t>
            </a:r>
            <a:endParaRPr lang="et-EE" dirty="0">
              <a:solidFill>
                <a:srgbClr val="FF0000"/>
              </a:solidFill>
            </a:endParaRPr>
          </a:p>
          <a:p>
            <a:pPr marL="269875" indent="-269875"/>
            <a:r>
              <a:rPr lang="et-EE" dirty="0">
                <a:solidFill>
                  <a:srgbClr val="FF0000"/>
                </a:solidFill>
              </a:rPr>
              <a:t>2. Viimase kolme aasta lossitud kogus alla 10% EL kogusaagist</a:t>
            </a:r>
          </a:p>
          <a:p>
            <a:r>
              <a:rPr lang="et-EE" dirty="0">
                <a:solidFill>
                  <a:srgbClr val="FF0000"/>
                </a:solidFill>
              </a:rPr>
              <a:t>3. Lossitud kogus aastas alla 200 t</a:t>
            </a:r>
          </a:p>
          <a:p>
            <a:endParaRPr lang="et-EE" dirty="0">
              <a:solidFill>
                <a:srgbClr val="FF0000"/>
              </a:solidFill>
            </a:endParaRPr>
          </a:p>
          <a:p>
            <a:r>
              <a:rPr lang="et-EE" dirty="0">
                <a:solidFill>
                  <a:srgbClr val="FF0000"/>
                </a:solidFill>
              </a:rPr>
              <a:t>Ei kohaldu </a:t>
            </a:r>
            <a:r>
              <a:rPr lang="et-EE" dirty="0" err="1">
                <a:solidFill>
                  <a:srgbClr val="FF0000"/>
                </a:solidFill>
              </a:rPr>
              <a:t>diadroomsetele</a:t>
            </a:r>
            <a:r>
              <a:rPr lang="et-EE" dirty="0">
                <a:solidFill>
                  <a:srgbClr val="FF0000"/>
                </a:solidFill>
              </a:rPr>
              <a:t> liikidele</a:t>
            </a:r>
          </a:p>
        </p:txBody>
      </p:sp>
      <p:cxnSp>
        <p:nvCxnSpPr>
          <p:cNvPr id="6" name="Sirge noolkonnektor 5"/>
          <p:cNvCxnSpPr/>
          <p:nvPr/>
        </p:nvCxnSpPr>
        <p:spPr>
          <a:xfrm>
            <a:off x="6368716" y="1785103"/>
            <a:ext cx="1886415" cy="35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91406" y="4077546"/>
            <a:ext cx="3400593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80975" indent="-180975"/>
            <a:r>
              <a:rPr lang="et-EE" dirty="0">
                <a:solidFill>
                  <a:srgbClr val="FF0000"/>
                </a:solidFill>
              </a:rPr>
              <a:t>1. Sektori kogutoodang alla 1% EL mahust ja väärtusest</a:t>
            </a:r>
          </a:p>
          <a:p>
            <a:pPr marL="180975" indent="-180975"/>
            <a:r>
              <a:rPr lang="et-EE" dirty="0">
                <a:solidFill>
                  <a:srgbClr val="FF0000"/>
                </a:solidFill>
              </a:rPr>
              <a:t>2. Liigid, mille toodangu maht ja väärtus </a:t>
            </a:r>
            <a:r>
              <a:rPr lang="et-EE" dirty="0" err="1">
                <a:solidFill>
                  <a:srgbClr val="FF0000"/>
                </a:solidFill>
              </a:rPr>
              <a:t>LR’s</a:t>
            </a:r>
            <a:r>
              <a:rPr lang="et-EE" dirty="0">
                <a:solidFill>
                  <a:srgbClr val="FF0000"/>
                </a:solidFill>
              </a:rPr>
              <a:t> on väiksem kui 10%</a:t>
            </a:r>
          </a:p>
          <a:p>
            <a:pPr marL="180975" indent="-180975"/>
            <a:endParaRPr lang="et-EE" dirty="0">
              <a:solidFill>
                <a:srgbClr val="FF0000"/>
              </a:solidFill>
            </a:endParaRPr>
          </a:p>
          <a:p>
            <a:pPr marL="180975" indent="-180975">
              <a:tabLst>
                <a:tab pos="273050" algn="l"/>
              </a:tabLst>
            </a:pPr>
            <a:r>
              <a:rPr lang="et-EE" dirty="0">
                <a:solidFill>
                  <a:srgbClr val="FF0000"/>
                </a:solidFill>
              </a:rPr>
              <a:t>		Töötleva tööstuse andmete kogumine on vabatahtlik </a:t>
            </a:r>
          </a:p>
        </p:txBody>
      </p:sp>
      <p:cxnSp>
        <p:nvCxnSpPr>
          <p:cNvPr id="10" name="Sirge noolkonnektor 9"/>
          <p:cNvCxnSpPr/>
          <p:nvPr/>
        </p:nvCxnSpPr>
        <p:spPr>
          <a:xfrm flipV="1">
            <a:off x="1652337" y="4331368"/>
            <a:ext cx="7139069" cy="320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0166" y="2500381"/>
            <a:ext cx="19774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rgbClr val="FF0000"/>
                </a:solidFill>
              </a:rPr>
              <a:t>Sihtliigi TAC alla 3%</a:t>
            </a:r>
          </a:p>
        </p:txBody>
      </p:sp>
      <p:cxnSp>
        <p:nvCxnSpPr>
          <p:cNvPr id="14" name="Sirge noolkonnektor 13"/>
          <p:cNvCxnSpPr/>
          <p:nvPr/>
        </p:nvCxnSpPr>
        <p:spPr>
          <a:xfrm flipV="1">
            <a:off x="4056166" y="2685047"/>
            <a:ext cx="1524000" cy="85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6441" y="73973"/>
            <a:ext cx="10653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b="1" dirty="0"/>
              <a:t>Kalandusandmete kogumine</a:t>
            </a:r>
          </a:p>
          <a:p>
            <a:r>
              <a:rPr lang="et-EE" sz="2800" i="1" dirty="0"/>
              <a:t>Euroopa Komisjoni otsused 2021/1167 ja 2021/1168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547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</p:spPr>
        <p:txBody>
          <a:bodyPr/>
          <a:lstStyle/>
          <a:p>
            <a:r>
              <a:rPr lang="et-EE" b="1" dirty="0"/>
              <a:t>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45016" y="631064"/>
            <a:ext cx="11546984" cy="613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600" b="1" dirty="0"/>
              <a:t>Andmekogumise programm Eestis</a:t>
            </a:r>
          </a:p>
          <a:p>
            <a:pPr marL="0" indent="0">
              <a:buNone/>
            </a:pPr>
            <a:endParaRPr lang="et-EE" b="1" dirty="0"/>
          </a:p>
          <a:p>
            <a:r>
              <a:rPr lang="et-EE" b="1" dirty="0"/>
              <a:t>Bioloogiliste andmete kogumine </a:t>
            </a:r>
            <a:r>
              <a:rPr lang="et-EE" dirty="0"/>
              <a:t>(TÜ EMI ja EMÜ lepingud)</a:t>
            </a:r>
          </a:p>
          <a:p>
            <a:r>
              <a:rPr lang="et-EE" b="1" dirty="0"/>
              <a:t>Majandusandmete kogumine kalandussektoris </a:t>
            </a:r>
            <a:r>
              <a:rPr lang="et-EE" dirty="0"/>
              <a:t>(SA leping)</a:t>
            </a:r>
          </a:p>
          <a:p>
            <a:r>
              <a:rPr lang="et-EE" b="1" dirty="0"/>
              <a:t>Harrastuskalapüügi uuring </a:t>
            </a:r>
            <a:r>
              <a:rPr lang="et-EE" dirty="0"/>
              <a:t>(2025, 2027, 2029)</a:t>
            </a:r>
          </a:p>
          <a:p>
            <a:r>
              <a:rPr lang="et-EE" b="1" dirty="0"/>
              <a:t>Pringlite seire Läänemerel - SAMBAH II </a:t>
            </a:r>
            <a:r>
              <a:rPr lang="et-EE" dirty="0"/>
              <a:t>(</a:t>
            </a:r>
            <a:r>
              <a:rPr lang="et-EE" dirty="0" err="1"/>
              <a:t>TalTech</a:t>
            </a:r>
            <a:r>
              <a:rPr lang="et-EE" dirty="0"/>
              <a:t> 2024-2025 (2026))</a:t>
            </a:r>
          </a:p>
          <a:p>
            <a:r>
              <a:rPr lang="et-EE" b="1" dirty="0"/>
              <a:t>Liivi lahe GRAHS </a:t>
            </a:r>
            <a:r>
              <a:rPr lang="et-EE" b="1" dirty="0" err="1"/>
              <a:t>Pilot</a:t>
            </a:r>
            <a:r>
              <a:rPr lang="et-EE" b="1" dirty="0"/>
              <a:t> seireaja sobivuse uuring </a:t>
            </a:r>
            <a:r>
              <a:rPr lang="et-EE" dirty="0"/>
              <a:t>(TÜ EMI)</a:t>
            </a:r>
          </a:p>
          <a:p>
            <a:pPr marL="0" indent="0">
              <a:buNone/>
            </a:pPr>
            <a:endParaRPr lang="et-EE" b="1" dirty="0"/>
          </a:p>
        </p:txBody>
      </p:sp>
      <p:pic>
        <p:nvPicPr>
          <p:cNvPr id="1028" name="Picture 4" descr="Estonian University of Life Sciences, Estonia | Study.eu">
            <a:extLst>
              <a:ext uri="{FF2B5EF4-FFF2-40B4-BE49-F238E27FC236}">
                <a16:creationId xmlns:a16="http://schemas.microsoft.com/office/drawing/2014/main" id="{C2648E4F-685A-0A1B-9D67-A82B712F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93" y="4501149"/>
            <a:ext cx="3282138" cy="7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tistikaameti brändijuhised">
            <a:extLst>
              <a:ext uri="{FF2B5EF4-FFF2-40B4-BE49-F238E27FC236}">
                <a16:creationId xmlns:a16="http://schemas.microsoft.com/office/drawing/2014/main" id="{9E338180-3859-60B3-1A03-A5C7798F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6" y="5291594"/>
            <a:ext cx="2496103" cy="12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lTech - The e-Governance Conference">
            <a:extLst>
              <a:ext uri="{FF2B5EF4-FFF2-40B4-BE49-F238E27FC236}">
                <a16:creationId xmlns:a16="http://schemas.microsoft.com/office/drawing/2014/main" id="{522C94A1-6B6A-8204-B58C-F23BCEDC7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93" y="5680894"/>
            <a:ext cx="1623458" cy="9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C549C3-8D3F-5CB6-44A8-18674E42D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16" y="4445081"/>
            <a:ext cx="3006808" cy="8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17360" y="220748"/>
            <a:ext cx="10515600" cy="1128824"/>
          </a:xfrm>
        </p:spPr>
        <p:txBody>
          <a:bodyPr/>
          <a:lstStyle/>
          <a:p>
            <a:r>
              <a:rPr lang="et-EE" b="1" dirty="0"/>
              <a:t> AKP leping EMI ja EMÜ-ga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36287" y="1630405"/>
            <a:ext cx="7247700" cy="5526165"/>
          </a:xfrm>
        </p:spPr>
        <p:txBody>
          <a:bodyPr>
            <a:normAutofit fontScale="55000" lnSpcReduction="20000"/>
          </a:bodyPr>
          <a:lstStyle/>
          <a:p>
            <a:pPr marL="352425" indent="-352425">
              <a:buAutoNum type="arabicPeriod"/>
            </a:pPr>
            <a:r>
              <a:rPr lang="et-EE" sz="3600" b="1" dirty="0"/>
              <a:t>Kilu ja räime töörühm</a:t>
            </a:r>
          </a:p>
          <a:p>
            <a:pPr marL="625475" lvl="1" indent="-273050">
              <a:buNone/>
            </a:pPr>
            <a:r>
              <a:rPr lang="et-EE" sz="3300" dirty="0"/>
              <a:t>Töönduspüükide seire</a:t>
            </a:r>
          </a:p>
          <a:p>
            <a:pPr marL="625475" lvl="1" indent="-273050">
              <a:buNone/>
            </a:pPr>
            <a:r>
              <a:rPr lang="et-EE" sz="3300" dirty="0"/>
              <a:t>Rahvusvahelised mereuuringud (BIAS, SPARS, GRAHS)</a:t>
            </a:r>
          </a:p>
          <a:p>
            <a:pPr marL="352425" indent="-352425">
              <a:buAutoNum type="arabicPeriod"/>
            </a:pPr>
            <a:r>
              <a:rPr lang="et-EE" sz="3600" b="1" dirty="0"/>
              <a:t>Lõhe ja meriforelli töörühm</a:t>
            </a:r>
          </a:p>
          <a:p>
            <a:pPr marL="625475" lvl="1" indent="-273050">
              <a:buNone/>
            </a:pPr>
            <a:r>
              <a:rPr lang="et-EE" sz="3300" dirty="0"/>
              <a:t>Töönduspüükide seire</a:t>
            </a:r>
          </a:p>
          <a:p>
            <a:pPr marL="625475" lvl="1" indent="-273050">
              <a:buNone/>
            </a:pPr>
            <a:r>
              <a:rPr lang="et-EE" sz="3300" dirty="0"/>
              <a:t>Lõhe- ja meriforellijõgede seire</a:t>
            </a:r>
          </a:p>
          <a:p>
            <a:pPr marL="352425" indent="-352425">
              <a:buAutoNum type="arabicPeriod"/>
            </a:pPr>
            <a:r>
              <a:rPr lang="et-EE" sz="3600" b="1" dirty="0"/>
              <a:t>Rannikumere seire töörühm</a:t>
            </a:r>
          </a:p>
          <a:p>
            <a:pPr marL="625475" lvl="1" indent="-273050">
              <a:buNone/>
            </a:pPr>
            <a:r>
              <a:rPr lang="et-EE" sz="3300" dirty="0"/>
              <a:t>Töönduspüükide seire</a:t>
            </a:r>
          </a:p>
          <a:p>
            <a:pPr marL="625475" lvl="1" indent="-273050">
              <a:buNone/>
            </a:pPr>
            <a:r>
              <a:rPr lang="et-EE" sz="3300" dirty="0"/>
              <a:t>Rannikumereseire</a:t>
            </a:r>
          </a:p>
          <a:p>
            <a:pPr marL="352425" indent="-352425">
              <a:buAutoNum type="arabicPeriod"/>
            </a:pPr>
            <a:r>
              <a:rPr lang="et-EE" sz="3600" b="1" dirty="0"/>
              <a:t>Tursa ja lesta seire</a:t>
            </a:r>
          </a:p>
          <a:p>
            <a:pPr marL="625475" lvl="1" indent="-273050">
              <a:buNone/>
            </a:pPr>
            <a:r>
              <a:rPr lang="et-EE" sz="3300" dirty="0"/>
              <a:t>Töönduspüükide seire</a:t>
            </a:r>
          </a:p>
          <a:p>
            <a:pPr marL="625475" lvl="1" indent="-273050">
              <a:buNone/>
            </a:pPr>
            <a:r>
              <a:rPr lang="et-EE" sz="3300" dirty="0"/>
              <a:t>Rahvusvaheline mereuuring (BITS 4Q)</a:t>
            </a:r>
          </a:p>
          <a:p>
            <a:pPr marL="352425" indent="-352425">
              <a:buAutoNum type="arabicPeriod"/>
            </a:pPr>
            <a:r>
              <a:rPr lang="et-EE" sz="3600" b="1" dirty="0"/>
              <a:t>Vaatlejad</a:t>
            </a:r>
          </a:p>
          <a:p>
            <a:pPr marL="0" indent="0">
              <a:buNone/>
            </a:pPr>
            <a:r>
              <a:rPr lang="et-EE" sz="3600" dirty="0"/>
              <a:t>       </a:t>
            </a:r>
            <a:r>
              <a:rPr lang="et-EE" sz="3300" dirty="0"/>
              <a:t>Töönduspüükide seire</a:t>
            </a:r>
            <a:endParaRPr lang="et-EE" sz="3300" b="1" dirty="0"/>
          </a:p>
          <a:p>
            <a:pPr marL="457200" indent="-457200">
              <a:buAutoNum type="arabicPeriod" startAt="6"/>
            </a:pPr>
            <a:r>
              <a:rPr lang="et-EE" sz="3600" b="1" dirty="0"/>
              <a:t>Angerja töörühm </a:t>
            </a:r>
          </a:p>
          <a:p>
            <a:pPr marL="0" indent="0">
              <a:buNone/>
            </a:pPr>
            <a:r>
              <a:rPr lang="et-EE" sz="3600" b="1" dirty="0"/>
              <a:t>       </a:t>
            </a:r>
            <a:r>
              <a:rPr lang="et-EE" sz="3300" dirty="0"/>
              <a:t>Angerjavaru seire </a:t>
            </a:r>
            <a:r>
              <a:rPr lang="et-EE" sz="3300" dirty="0" err="1"/>
              <a:t>sisevetes</a:t>
            </a:r>
            <a:endParaRPr lang="et-EE" sz="3300" dirty="0"/>
          </a:p>
          <a:p>
            <a:pPr marL="0" indent="0">
              <a:buNone/>
            </a:pPr>
            <a:r>
              <a:rPr lang="et-EE" sz="2000" b="1" dirty="0"/>
              <a:t>        </a:t>
            </a:r>
          </a:p>
          <a:p>
            <a:pPr marL="0" indent="0">
              <a:buNone/>
            </a:pPr>
            <a:endParaRPr lang="et-EE" sz="2000" b="1" dirty="0"/>
          </a:p>
          <a:p>
            <a:pPr marL="457200" lvl="1" indent="-104775">
              <a:buNone/>
            </a:pPr>
            <a:r>
              <a:rPr lang="et-EE" sz="1800" dirty="0"/>
              <a:t> </a:t>
            </a:r>
          </a:p>
        </p:txBody>
      </p:sp>
      <p:sp>
        <p:nvSpPr>
          <p:cNvPr id="9" name="Ovaal 8"/>
          <p:cNvSpPr/>
          <p:nvPr/>
        </p:nvSpPr>
        <p:spPr>
          <a:xfrm>
            <a:off x="6785811" y="586162"/>
            <a:ext cx="5444290" cy="380732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t-EE" sz="2400" b="1" dirty="0">
                <a:solidFill>
                  <a:schemeClr val="accent6">
                    <a:lumMod val="75000"/>
                  </a:schemeClr>
                </a:solidFill>
              </a:rPr>
              <a:t>EL kvoodimäärus</a:t>
            </a:r>
          </a:p>
        </p:txBody>
      </p:sp>
      <p:sp>
        <p:nvSpPr>
          <p:cNvPr id="10" name="Ovaal 9"/>
          <p:cNvSpPr/>
          <p:nvPr/>
        </p:nvSpPr>
        <p:spPr>
          <a:xfrm>
            <a:off x="6769769" y="4329321"/>
            <a:ext cx="4860757" cy="2504618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t-EE" sz="2400" b="1" dirty="0">
                <a:solidFill>
                  <a:srgbClr val="7030A0"/>
                </a:solidFill>
              </a:rPr>
              <a:t>Püügivõimaluste määrus</a:t>
            </a:r>
            <a:endParaRPr lang="et-EE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4362" y="1540042"/>
            <a:ext cx="519763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Andmepäringutele vastamine</a:t>
            </a:r>
          </a:p>
          <a:p>
            <a:pPr lvl="1"/>
            <a:r>
              <a:rPr lang="et-EE" sz="2400" dirty="0"/>
              <a:t>Sh majandus ja sotsiaalandmete päring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Osalemine rahvusvaheliste töörühmade töös (ICES, RCG)</a:t>
            </a:r>
          </a:p>
          <a:p>
            <a:endParaRPr lang="et-EE" sz="2800" dirty="0"/>
          </a:p>
          <a:p>
            <a:endParaRPr lang="et-EE" sz="2800" dirty="0"/>
          </a:p>
          <a:p>
            <a:endParaRPr lang="et-E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Soovitused kalavarude majandamiseks Eestis</a:t>
            </a:r>
          </a:p>
        </p:txBody>
      </p:sp>
    </p:spTree>
    <p:extLst>
      <p:ext uri="{BB962C8B-B14F-4D97-AF65-F5344CB8AC3E}">
        <p14:creationId xmlns:p14="http://schemas.microsoft.com/office/powerpoint/2010/main" val="16962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62789" y="227852"/>
            <a:ext cx="10515600" cy="952699"/>
          </a:xfrm>
        </p:spPr>
        <p:txBody>
          <a:bodyPr>
            <a:normAutofit/>
          </a:bodyPr>
          <a:lstStyle/>
          <a:p>
            <a:r>
              <a:rPr lang="et-EE" b="1" dirty="0"/>
              <a:t> </a:t>
            </a:r>
            <a:r>
              <a:rPr lang="et-EE" sz="4000" b="1" dirty="0"/>
              <a:t>Liigid ja varud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45016" y="1520702"/>
            <a:ext cx="5675573" cy="501317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t-EE" sz="2800" b="1" dirty="0"/>
              <a:t>LÄÄNEMERI</a:t>
            </a:r>
          </a:p>
          <a:p>
            <a:pPr marL="457200" lvl="1" indent="0">
              <a:buNone/>
            </a:pPr>
            <a:r>
              <a:rPr lang="et-EE" sz="2800" b="1" dirty="0"/>
              <a:t>Räim</a:t>
            </a:r>
            <a:r>
              <a:rPr lang="et-EE" sz="2800" dirty="0"/>
              <a:t> </a:t>
            </a:r>
            <a:r>
              <a:rPr lang="et-EE" sz="2800" dirty="0" err="1"/>
              <a:t>avaosa</a:t>
            </a:r>
            <a:r>
              <a:rPr lang="et-EE" sz="2800" dirty="0"/>
              <a:t> ja Liivilaht</a:t>
            </a:r>
          </a:p>
          <a:p>
            <a:pPr marL="457200" lvl="1" indent="0">
              <a:buNone/>
            </a:pPr>
            <a:r>
              <a:rPr lang="et-EE" sz="2800" b="1" dirty="0"/>
              <a:t>Kilu</a:t>
            </a:r>
            <a:r>
              <a:rPr lang="et-EE" sz="2800" dirty="0"/>
              <a:t> Läänemeri</a:t>
            </a:r>
          </a:p>
          <a:p>
            <a:pPr marL="457200" lvl="1" indent="0">
              <a:buNone/>
            </a:pPr>
            <a:r>
              <a:rPr lang="et-EE" sz="2800" b="1" dirty="0"/>
              <a:t>Lõhe</a:t>
            </a:r>
            <a:r>
              <a:rPr lang="et-EE" sz="2800" dirty="0"/>
              <a:t> </a:t>
            </a:r>
            <a:r>
              <a:rPr lang="et-EE" sz="2800" dirty="0" err="1"/>
              <a:t>avaosa</a:t>
            </a:r>
            <a:r>
              <a:rPr lang="et-EE" sz="2800" dirty="0"/>
              <a:t> ja Soome laht</a:t>
            </a:r>
          </a:p>
          <a:p>
            <a:pPr marL="457200" lvl="1" indent="0">
              <a:buNone/>
            </a:pPr>
            <a:r>
              <a:rPr lang="et-EE" sz="2800" b="1" dirty="0"/>
              <a:t>Meriforell</a:t>
            </a:r>
            <a:r>
              <a:rPr lang="et-EE" sz="2800" dirty="0"/>
              <a:t> Läänemeri</a:t>
            </a:r>
          </a:p>
          <a:p>
            <a:pPr marL="457200" lvl="1" indent="0">
              <a:buNone/>
            </a:pPr>
            <a:r>
              <a:rPr lang="et-EE" sz="2800" b="1" dirty="0"/>
              <a:t>Lest</a:t>
            </a:r>
            <a:r>
              <a:rPr lang="et-EE" sz="2800" dirty="0"/>
              <a:t> Läänemeri</a:t>
            </a:r>
          </a:p>
          <a:p>
            <a:pPr marL="457200" lvl="1" indent="0">
              <a:buNone/>
            </a:pPr>
            <a:r>
              <a:rPr lang="et-EE" sz="2800" b="1" dirty="0"/>
              <a:t>Kammeljas </a:t>
            </a:r>
            <a:r>
              <a:rPr lang="et-EE" sz="2800" dirty="0"/>
              <a:t>Läänemeri</a:t>
            </a:r>
            <a:endParaRPr lang="et-EE" sz="2800" b="1" dirty="0"/>
          </a:p>
          <a:p>
            <a:pPr marL="457200" lvl="1" indent="0">
              <a:buNone/>
            </a:pPr>
            <a:r>
              <a:rPr lang="et-EE" sz="2800" b="1" dirty="0"/>
              <a:t>Tursk</a:t>
            </a:r>
            <a:r>
              <a:rPr lang="et-EE" sz="2800" dirty="0"/>
              <a:t> Läänemere ida- ja lääneosa</a:t>
            </a:r>
          </a:p>
          <a:p>
            <a:pPr marL="457200" lvl="1" indent="0">
              <a:buNone/>
            </a:pPr>
            <a:r>
              <a:rPr lang="et-EE" sz="2800" b="1" dirty="0"/>
              <a:t>Euroopa angerjas </a:t>
            </a:r>
            <a:r>
              <a:rPr lang="et-EE" sz="2800" dirty="0"/>
              <a:t>Läänemeri</a:t>
            </a:r>
          </a:p>
          <a:p>
            <a:pPr marL="457200" lvl="1" indent="0">
              <a:buNone/>
            </a:pPr>
            <a:r>
              <a:rPr lang="et-EE" sz="2800" b="1" dirty="0"/>
              <a:t>Siig</a:t>
            </a:r>
            <a:r>
              <a:rPr lang="et-EE" sz="2800" dirty="0"/>
              <a:t> Läänemeri</a:t>
            </a:r>
          </a:p>
          <a:p>
            <a:pPr marL="457200" lvl="1" indent="0">
              <a:buNone/>
            </a:pPr>
            <a:r>
              <a:rPr lang="et-EE" sz="2800" b="1" dirty="0"/>
              <a:t>Ahven</a:t>
            </a:r>
            <a:r>
              <a:rPr lang="et-EE" sz="2800" dirty="0"/>
              <a:t> Läänemeri</a:t>
            </a:r>
          </a:p>
          <a:p>
            <a:pPr marL="457200" lvl="1" indent="0">
              <a:buNone/>
            </a:pPr>
            <a:r>
              <a:rPr lang="et-EE" sz="2800" b="1" dirty="0"/>
              <a:t>Koha</a:t>
            </a:r>
            <a:r>
              <a:rPr lang="et-EE" sz="2800" dirty="0"/>
              <a:t> Läänemeri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isu kohatäide 2"/>
          <p:cNvSpPr txBox="1">
            <a:spLocks/>
          </p:cNvSpPr>
          <p:nvPr/>
        </p:nvSpPr>
        <p:spPr>
          <a:xfrm>
            <a:off x="5983704" y="1332949"/>
            <a:ext cx="6111313" cy="563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t-EE" sz="2800" b="1" dirty="0"/>
              <a:t>NEAFC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t-EE" sz="2800" b="1" dirty="0"/>
              <a:t>Tursk</a:t>
            </a:r>
            <a:r>
              <a:rPr lang="et-EE" sz="2800" dirty="0"/>
              <a:t> ICES I ja II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t-EE" sz="2800" b="1" dirty="0"/>
              <a:t>Süvameregarneel </a:t>
            </a:r>
            <a:r>
              <a:rPr lang="et-EE" sz="2800" dirty="0"/>
              <a:t>ICES V ja XIV</a:t>
            </a:r>
          </a:p>
          <a:p>
            <a:pPr marL="457200" lvl="1" indent="0">
              <a:buNone/>
            </a:pPr>
            <a:r>
              <a:rPr lang="et-EE" sz="2800" b="1" dirty="0"/>
              <a:t>Süvalest </a:t>
            </a:r>
            <a:r>
              <a:rPr lang="et-EE" sz="2800" dirty="0"/>
              <a:t>ICES I ja II</a:t>
            </a:r>
          </a:p>
          <a:p>
            <a:pPr marL="457200" lvl="1" indent="0">
              <a:buNone/>
            </a:pPr>
            <a:r>
              <a:rPr lang="et-EE" sz="2800" b="1" dirty="0"/>
              <a:t>Harilik karelest </a:t>
            </a:r>
            <a:r>
              <a:rPr lang="et-EE" sz="2800" dirty="0"/>
              <a:t>ICES I ja II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t-EE" sz="2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t-EE" sz="14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t-EE" sz="2800" b="1" dirty="0"/>
              <a:t>NAFO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t-EE" sz="2800" b="1" dirty="0"/>
              <a:t>Tursk </a:t>
            </a:r>
            <a:r>
              <a:rPr lang="et-EE" sz="2800" dirty="0"/>
              <a:t>NAFO 3M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t-EE" sz="2800" b="1" dirty="0"/>
              <a:t>Süvalest </a:t>
            </a:r>
            <a:r>
              <a:rPr lang="et-EE" sz="2800" dirty="0"/>
              <a:t>NAFO 3KLMNO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t-EE" sz="2800" b="1" dirty="0"/>
              <a:t>Meriahven </a:t>
            </a:r>
            <a:r>
              <a:rPr lang="et-EE" sz="2800" dirty="0"/>
              <a:t> NAFO 3LN, 3M ja 3O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t-EE" sz="2800" b="1" dirty="0"/>
              <a:t>Ruske soomuslest </a:t>
            </a:r>
            <a:r>
              <a:rPr lang="et-EE" sz="2800" dirty="0"/>
              <a:t> NAFO 3LNO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t-EE" dirty="0"/>
          </a:p>
        </p:txBody>
      </p:sp>
      <p:pic>
        <p:nvPicPr>
          <p:cNvPr id="2050" name="Picture 2" descr="Image result for baltic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0" y="1180551"/>
            <a:ext cx="4837661" cy="48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c/c1/NEAFC_Map_of_Regulatory_Ar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88" y="1123951"/>
            <a:ext cx="4381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g.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79" y="324124"/>
            <a:ext cx="3793445" cy="63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16823 -4.07407E-6 C -0.24349 -4.07407E-6 -0.33607 0.09699 -0.33607 0.17593 L -0.33607 0.35186 " pathEditMode="relative" rAng="0" ptsTypes="AAAA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75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0" presetClass="path" presetSubtype="0" accel="6000" de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9143 L 0.30469 0.09143 C 0.44063 0.09143 0.60847 0.00903 0.60847 -0.05741 L 0.60847 -0.20625 " pathEditMode="relative" rAng="0" ptsTypes="AAAA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65" y="-1488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9 0.03773 L 0.30989 0.03773 C 0.45442 0.03773 0.63268 0.05185 0.63268 0.06342 L 0.63268 0.08912 " pathEditMode="relative" rAng="0" ptsTypes="AAAA">
                                      <p:cBhvr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9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9A374A-4E50-E0E3-A169-DE165B50A4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675319"/>
              </p:ext>
            </p:extLst>
          </p:nvPr>
        </p:nvGraphicFramePr>
        <p:xfrm>
          <a:off x="838200" y="1701321"/>
          <a:ext cx="105156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9035496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9739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Aasta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Summa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00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1 458 602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2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1 660 411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1 836 233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67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2027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1 874 950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6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2028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1 826 717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568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2029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1 953 800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10762"/>
                  </a:ext>
                </a:extLst>
              </a:tr>
            </a:tbl>
          </a:graphicData>
        </a:graphic>
      </p:graphicFrame>
      <p:sp>
        <p:nvSpPr>
          <p:cNvPr id="4" name="Pealkiri 1">
            <a:extLst>
              <a:ext uri="{FF2B5EF4-FFF2-40B4-BE49-F238E27FC236}">
                <a16:creationId xmlns:a16="http://schemas.microsoft.com/office/drawing/2014/main" id="{71BF2609-5C2C-CBC0-C8D8-DF3937F1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758"/>
            <a:ext cx="10515600" cy="1325563"/>
          </a:xfrm>
        </p:spPr>
        <p:txBody>
          <a:bodyPr/>
          <a:lstStyle/>
          <a:p>
            <a:r>
              <a:rPr lang="et-EE" b="1" dirty="0">
                <a:latin typeface="+mn-lt"/>
              </a:rPr>
              <a:t> EMKVF rahade prognoos 2021-2027 (2029)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F37E4-2D5D-2915-1171-C6D6BBC5FBDE}"/>
              </a:ext>
            </a:extLst>
          </p:cNvPr>
          <p:cNvSpPr txBox="1"/>
          <p:nvPr/>
        </p:nvSpPr>
        <p:spPr>
          <a:xfrm>
            <a:off x="763772" y="4514768"/>
            <a:ext cx="111003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/>
              <a:t>Bioloogiliste andmete kogumine </a:t>
            </a:r>
            <a:r>
              <a:rPr lang="et-EE" sz="2400" dirty="0"/>
              <a:t>(hanked 2024 II poolaasta)</a:t>
            </a:r>
          </a:p>
          <a:p>
            <a:r>
              <a:rPr lang="et-EE" sz="2400" b="1" dirty="0"/>
              <a:t>Majandusandmete kogumine kalandussektoris </a:t>
            </a:r>
            <a:r>
              <a:rPr lang="et-EE" sz="2400" dirty="0"/>
              <a:t>(SA leping)</a:t>
            </a:r>
          </a:p>
          <a:p>
            <a:r>
              <a:rPr lang="et-EE" sz="2400" b="1" dirty="0"/>
              <a:t>Harrastuskalapüügi uuring </a:t>
            </a:r>
            <a:r>
              <a:rPr lang="et-EE" sz="2400" dirty="0"/>
              <a:t>(hange, 2 aasta järel)</a:t>
            </a:r>
          </a:p>
          <a:p>
            <a:r>
              <a:rPr lang="et-EE" sz="2400" b="1" dirty="0"/>
              <a:t>Pringlite seire Läänemerel - SAMBAH II </a:t>
            </a:r>
            <a:r>
              <a:rPr lang="et-EE" sz="2400" dirty="0"/>
              <a:t>(</a:t>
            </a:r>
            <a:r>
              <a:rPr lang="et-EE" sz="2400" dirty="0" err="1"/>
              <a:t>TalTech</a:t>
            </a:r>
            <a:r>
              <a:rPr lang="et-EE" sz="2400" dirty="0"/>
              <a:t> 2024-2025)</a:t>
            </a:r>
          </a:p>
          <a:p>
            <a:r>
              <a:rPr lang="et-EE" sz="2400" b="1" dirty="0"/>
              <a:t>Liivi lahe GRAHS </a:t>
            </a:r>
            <a:r>
              <a:rPr lang="et-EE" sz="2400" b="1" dirty="0" err="1"/>
              <a:t>Pilot</a:t>
            </a:r>
            <a:r>
              <a:rPr lang="et-EE" sz="2400" b="1" dirty="0"/>
              <a:t> seireaja sobivuse uuring </a:t>
            </a:r>
            <a:r>
              <a:rPr lang="et-EE" sz="2400" dirty="0"/>
              <a:t>(TÜ EMI)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8673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FA05-CFA9-5B6D-FDCD-ECA6E523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t-EE" b="1" dirty="0"/>
              <a:t>TÄNAN KUULAMAST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9253D-F17D-A06E-3108-399EF7537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7747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1383</Words>
  <Application>Microsoft Office PowerPoint</Application>
  <PresentationFormat>Widescreen</PresentationFormat>
  <Paragraphs>198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Symbol</vt:lpstr>
      <vt:lpstr>Office'i kujundus</vt:lpstr>
      <vt:lpstr>AKP 2021-2027 (2029)</vt:lpstr>
      <vt:lpstr> </vt:lpstr>
      <vt:lpstr> </vt:lpstr>
      <vt:lpstr> </vt:lpstr>
      <vt:lpstr> AKP leping EMI ja EMÜ-ga</vt:lpstr>
      <vt:lpstr> Liigid ja varud</vt:lpstr>
      <vt:lpstr> EMKVF rahade prognoos 2021-2027 (2029)</vt:lpstr>
      <vt:lpstr>TÄNAN KUULAMAST</vt:lpstr>
    </vt:vector>
  </TitlesOfParts>
  <Company>Keskkonnaministeeriumi Infotehnoloogiakeskus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AKP 2014-2023</dc:title>
  <dc:creator>Elo Rasmann</dc:creator>
  <cp:lastModifiedBy>Signe Soomann</cp:lastModifiedBy>
  <cp:revision>71</cp:revision>
  <dcterms:created xsi:type="dcterms:W3CDTF">2019-09-10T06:16:10Z</dcterms:created>
  <dcterms:modified xsi:type="dcterms:W3CDTF">2024-06-18T13:23:33Z</dcterms:modified>
</cp:coreProperties>
</file>