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0"/>
  </p:notesMasterIdLst>
  <p:sldIdLst>
    <p:sldId id="275" r:id="rId5"/>
    <p:sldId id="281" r:id="rId6"/>
    <p:sldId id="282" r:id="rId7"/>
    <p:sldId id="285" r:id="rId8"/>
    <p:sldId id="286" r:id="rId9"/>
  </p:sldIdLst>
  <p:sldSz cx="11522075" cy="6480175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46">
          <p15:clr>
            <a:srgbClr val="A4A3A4"/>
          </p15:clr>
        </p15:guide>
        <p15:guide id="4" pos="36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7752" autoAdjust="0"/>
  </p:normalViewPr>
  <p:slideViewPr>
    <p:cSldViewPr>
      <p:cViewPr varScale="1">
        <p:scale>
          <a:sx n="64" d="100"/>
          <a:sy n="64" d="100"/>
        </p:scale>
        <p:origin x="776" y="56"/>
      </p:cViewPr>
      <p:guideLst>
        <p:guide orient="horz" pos="2160"/>
        <p:guide pos="2880"/>
        <p:guide orient="horz" pos="2046"/>
        <p:guide pos="3687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st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57707" cy="1046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pealkir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2592015"/>
            <a:ext cx="10369550" cy="10810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t-EE" dirty="0"/>
              <a:t>Vahepealkiri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</a:t>
            </a:r>
            <a:r>
              <a:rPr lang="et-EE" dirty="0" err="1"/>
              <a:t>skype</a:t>
            </a:r>
            <a:r>
              <a:rPr lang="et-EE" dirty="0"/>
              <a:t> vms</a:t>
            </a:r>
          </a:p>
          <a:p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3" y="382306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/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</a:t>
            </a:r>
            <a:r>
              <a:rPr lang="et-EE" dirty="0" err="1"/>
              <a:t>Skype</a:t>
            </a:r>
            <a:r>
              <a:rPr lang="et-EE" dirty="0"/>
              <a:t>, </a:t>
            </a:r>
            <a:r>
              <a:rPr lang="et-EE" dirty="0" err="1"/>
              <a:t>Facebook</a:t>
            </a:r>
            <a:r>
              <a:rPr lang="et-EE" dirty="0"/>
              <a:t> </a:t>
            </a:r>
            <a:r>
              <a:rPr lang="et-EE" dirty="0" err="1"/>
              <a:t>etc</a:t>
            </a:r>
            <a:r>
              <a:rPr lang="et-EE" dirty="0"/>
              <a:t>.</a:t>
            </a:r>
          </a:p>
          <a:p>
            <a:endParaRPr lang="et-EE" dirty="0"/>
          </a:p>
        </p:txBody>
      </p:sp>
      <p:pic>
        <p:nvPicPr>
          <p:cNvPr id="7" name="Picture 6" descr="maaeluministeerium_3lovi_eng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20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Skype, Facebook vms</a:t>
            </a:r>
          </a:p>
          <a:p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3" y="382306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</a:t>
            </a:r>
            <a:r>
              <a:rPr lang="et-EE" dirty="0" err="1"/>
              <a:t>Skype</a:t>
            </a:r>
            <a:r>
              <a:rPr lang="et-EE" dirty="0"/>
              <a:t>, </a:t>
            </a:r>
            <a:r>
              <a:rPr lang="et-EE" dirty="0" err="1"/>
              <a:t>Facebook</a:t>
            </a:r>
            <a:r>
              <a:rPr lang="et-EE" dirty="0"/>
              <a:t> </a:t>
            </a:r>
            <a:r>
              <a:rPr lang="et-EE" dirty="0" err="1"/>
              <a:t>etc</a:t>
            </a:r>
            <a:r>
              <a:rPr lang="et-EE" dirty="0"/>
              <a:t>.</a:t>
            </a:r>
          </a:p>
          <a:p>
            <a:endParaRPr lang="et-E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48083"/>
            <a:ext cx="3086828" cy="10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3" y="503783"/>
            <a:ext cx="3168352" cy="78334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19039"/>
            <a:ext cx="9218133" cy="92104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4447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Skype, Facebook vms</a:t>
            </a:r>
          </a:p>
        </p:txBody>
      </p:sp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19039"/>
            <a:ext cx="9218133" cy="92104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4447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Skype, Facebook </a:t>
            </a:r>
            <a:r>
              <a:rPr lang="et-EE" dirty="0" err="1"/>
              <a:t>etc</a:t>
            </a:r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74" y="511937"/>
            <a:ext cx="3384376" cy="77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9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ng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86828" cy="1046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 baseline="0"/>
            </a:lvl1pPr>
          </a:lstStyle>
          <a:p>
            <a:r>
              <a:rPr lang="et-EE" dirty="0" err="1"/>
              <a:t>Title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st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t-EE" dirty="0"/>
              <a:t>pealkiri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1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ng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Title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40789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48083"/>
            <a:ext cx="3086828" cy="10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st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3" y="503783"/>
            <a:ext cx="3168352" cy="783345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t-EE" dirty="0"/>
              <a:t>pealkiri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728192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ng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Title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74" y="511937"/>
            <a:ext cx="3384376" cy="77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6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4292" y="511553"/>
            <a:ext cx="10139947" cy="1023105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95" y="1675311"/>
            <a:ext cx="10139947" cy="42755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4292" y="511553"/>
            <a:ext cx="10139947" cy="1023105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95" y="1675311"/>
            <a:ext cx="10139947" cy="4275502"/>
          </a:xfrm>
          <a:prstGeom prst="rect">
            <a:avLst/>
          </a:prstGeo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469" y="1511300"/>
            <a:ext cx="5036369" cy="4276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7238" y="1511300"/>
            <a:ext cx="5108375" cy="4276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44292" y="511553"/>
            <a:ext cx="10139947" cy="1023105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87" r:id="rId3"/>
    <p:sldLayoutId id="2147483661" r:id="rId4"/>
    <p:sldLayoutId id="2147483678" r:id="rId5"/>
    <p:sldLayoutId id="2147483688" r:id="rId6"/>
    <p:sldLayoutId id="2147483650" r:id="rId7"/>
    <p:sldLayoutId id="2147483662" r:id="rId8"/>
    <p:sldLayoutId id="2147483670" r:id="rId9"/>
    <p:sldLayoutId id="2147483683" r:id="rId10"/>
    <p:sldLayoutId id="2147483680" r:id="rId11"/>
    <p:sldLayoutId id="2147483660" r:id="rId12"/>
    <p:sldLayoutId id="2147483681" r:id="rId13"/>
    <p:sldLayoutId id="2147483682" r:id="rId14"/>
    <p:sldLayoutId id="2147483663" r:id="rId15"/>
    <p:sldLayoutId id="2147483686" r:id="rId16"/>
  </p:sldLayoutIdLst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368000" y="2375991"/>
            <a:ext cx="9433597" cy="1872208"/>
          </a:xfrm>
        </p:spPr>
        <p:txBody>
          <a:bodyPr/>
          <a:lstStyle/>
          <a:p>
            <a:r>
              <a:rPr lang="fi-FI" sz="3600" b="1" dirty="0"/>
              <a:t>Perioodi 2021-2027 </a:t>
            </a:r>
            <a:r>
              <a:rPr lang="fi-FI" sz="3600" b="1" dirty="0" err="1"/>
              <a:t>vesiviljeluse</a:t>
            </a:r>
            <a:r>
              <a:rPr lang="fi-FI" sz="3600" b="1" dirty="0"/>
              <a:t> </a:t>
            </a:r>
            <a:r>
              <a:rPr lang="fi-FI" sz="3600" b="1" dirty="0" err="1"/>
              <a:t>investeeringutoetus</a:t>
            </a:r>
            <a:endParaRPr lang="et-EE" sz="3600" b="1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Eduard Koitmaa</a:t>
            </a:r>
          </a:p>
          <a:p>
            <a:r>
              <a:rPr lang="et-EE" dirty="0" err="1"/>
              <a:t>Kalanduspoliitikaoskaond</a:t>
            </a:r>
            <a:endParaRPr lang="et-EE" dirty="0"/>
          </a:p>
          <a:p>
            <a:r>
              <a:rPr lang="et-EE" dirty="0"/>
              <a:t>Valdkonnajuht</a:t>
            </a:r>
          </a:p>
          <a:p>
            <a:r>
              <a:rPr lang="et-EE" dirty="0"/>
              <a:t>																		</a:t>
            </a:r>
            <a:r>
              <a:rPr lang="et-EE" sz="1400" dirty="0"/>
              <a:t>19. juuni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2648EF-190A-602F-1AD4-CF632EEED8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365" y="359767"/>
            <a:ext cx="2376264" cy="11960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CBBE-869A-FA50-44F1-2296C72F3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97" y="529362"/>
            <a:ext cx="10139947" cy="1023105"/>
          </a:xfrm>
        </p:spPr>
        <p:txBody>
          <a:bodyPr/>
          <a:lstStyle/>
          <a:p>
            <a:r>
              <a:rPr lang="et-EE" sz="3600" b="1" dirty="0">
                <a:solidFill>
                  <a:srgbClr val="0070C0"/>
                </a:solidFill>
              </a:rPr>
              <a:t>Eesmärk ja toetatavad tegevused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989C-91BB-B453-67B4-E21D7B6F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61" y="1367879"/>
            <a:ext cx="10207781" cy="45829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Aidata kaasa merevesiviljeluse toodangumahu kasvule, leevendada kalakasvanduse keskkonnamõjusid ja soodustada tootmisprotsessil taastuvenergiaallikatele üleminekut</a:t>
            </a:r>
          </a:p>
          <a:p>
            <a:endParaRPr lang="et-E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uue merevesiviljeluseüksuse rajamine kala kasvatamise tarbeks;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maismaa vesiviljeluseüksuse ümber ehitamiseks kalade ettekasvatamise tarbeks;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vesiviljeluseüksuse negatiivse keskkonnamõju vähendamine;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digitaliseerimine;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taastuvenergia kasutuselevõtt.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0276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CBBE-869A-FA50-44F1-2296C72F3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97" y="529362"/>
            <a:ext cx="10139947" cy="622493"/>
          </a:xfrm>
        </p:spPr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Indikatiivne toetuse suurus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989C-91BB-B453-67B4-E21D7B6F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61" y="1223863"/>
            <a:ext cx="10207781" cy="4726950"/>
          </a:xfrm>
        </p:spPr>
        <p:txBody>
          <a:bodyPr/>
          <a:lstStyle/>
          <a:p>
            <a:r>
              <a:rPr lang="et-EE" sz="2400" b="1" dirty="0"/>
              <a:t>Toetuse maksimaalne suurus toetuse taotleja kohta taotlusvoorus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2 000 000 EUR (näiteks: merevesiviljeluseüksuse rajamine kala kasvatamiseks)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400 000 EUR (negatiivne keskkonnamõju, digitaliseerimine, taastuvenergeetika jms)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taotleja viimase kahe kinnitatud majandusaasta aruande kohane keskmine omakapitali suurus;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viimase kahe kinnitatud majandusaasta aruande kohane keskmine vesiviljelustoodangust saadud müügitulu kui taotlejaks on juba vesiviljelustoodete tootmisega tegelev ettevõtja.</a:t>
            </a:r>
          </a:p>
          <a:p>
            <a:pPr algn="just">
              <a:lnSpc>
                <a:spcPts val="1190"/>
              </a:lnSpc>
            </a:pPr>
            <a:endParaRPr lang="et-E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b="1" dirty="0"/>
          </a:p>
        </p:txBody>
      </p:sp>
    </p:spTree>
    <p:extLst>
      <p:ext uri="{BB962C8B-B14F-4D97-AF65-F5344CB8AC3E}">
        <p14:creationId xmlns:p14="http://schemas.microsoft.com/office/powerpoint/2010/main" val="54627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CBBE-869A-FA50-44F1-2296C72F3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97" y="529362"/>
            <a:ext cx="10139947" cy="622493"/>
          </a:xfrm>
        </p:spPr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Indikatiivne toetuse määr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989C-91BB-B453-67B4-E21D7B6F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61" y="1223863"/>
            <a:ext cx="10207781" cy="4726950"/>
          </a:xfrm>
        </p:spPr>
        <p:txBody>
          <a:bodyPr/>
          <a:lstStyle/>
          <a:p>
            <a:r>
              <a:rPr lang="et-EE" sz="2400" b="1" dirty="0"/>
              <a:t>Toetuse maksimaalne määr abikõlblike kulude maksumusest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50 protsenti;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60 protsenti negatiivse keskkonnamõju vähendamisel;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75 protsenti, kui taotleja on TO (merevesiviljeluseüksuse rajamine kalade kasvatamise tarbeks ja maismaa vesiviljeluseüksuse ümber ehitamiseks kalade ettekasvatamise tarbeks).</a:t>
            </a:r>
          </a:p>
          <a:p>
            <a:endParaRPr lang="et-E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400" b="1" dirty="0"/>
          </a:p>
        </p:txBody>
      </p:sp>
    </p:spTree>
    <p:extLst>
      <p:ext uri="{BB962C8B-B14F-4D97-AF65-F5344CB8AC3E}">
        <p14:creationId xmlns:p14="http://schemas.microsoft.com/office/powerpoint/2010/main" val="229850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368000" y="2375991"/>
            <a:ext cx="9433597" cy="1872208"/>
          </a:xfrm>
        </p:spPr>
        <p:txBody>
          <a:bodyPr/>
          <a:lstStyle/>
          <a:p>
            <a:r>
              <a:rPr lang="et-EE" sz="3600" b="1" dirty="0"/>
              <a:t>Tänan!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																		</a:t>
            </a:r>
            <a:r>
              <a:rPr lang="et-EE" sz="1400" dirty="0"/>
              <a:t>19. juuni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2648EF-190A-602F-1AD4-CF632EEED8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365" y="359767"/>
            <a:ext cx="2376264" cy="119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36579"/>
      </p:ext>
    </p:extLst>
  </p:cSld>
  <p:clrMapOvr>
    <a:masterClrMapping/>
  </p:clrMapOvr>
</p:sld>
</file>

<file path=ppt/theme/theme1.xml><?xml version="1.0" encoding="utf-8"?>
<a:theme xmlns:a="http://schemas.openxmlformats.org/drawingml/2006/main" name="slaidipõhi-eu2017-MeM-laiformaat">
  <a:themeElements>
    <a:clrScheme name="Valitsusstiil">
      <a:dk1>
        <a:sysClr val="windowText" lastClr="000000"/>
      </a:dk1>
      <a:lt1>
        <a:sysClr val="window" lastClr="FFFFFF"/>
      </a:lt1>
      <a:dk2>
        <a:srgbClr val="006EB5"/>
      </a:dk2>
      <a:lt2>
        <a:srgbClr val="E7E6E6"/>
      </a:lt2>
      <a:accent1>
        <a:srgbClr val="006EB5"/>
      </a:accent1>
      <a:accent2>
        <a:srgbClr val="F0A321"/>
      </a:accent2>
      <a:accent3>
        <a:srgbClr val="003087"/>
      </a:accent3>
      <a:accent4>
        <a:srgbClr val="90C8E8"/>
      </a:accent4>
      <a:accent5>
        <a:srgbClr val="E76000"/>
      </a:accent5>
      <a:accent6>
        <a:srgbClr val="B9D9EB"/>
      </a:accent6>
      <a:hlink>
        <a:srgbClr val="006EB5"/>
      </a:hlink>
      <a:folHlink>
        <a:srgbClr val="003087"/>
      </a:folHlink>
    </a:clrScheme>
    <a:fontScheme name="Valitsusstiil">
      <a:majorFont>
        <a:latin typeface="Roboto Condensed"/>
        <a:ea typeface=""/>
        <a:cs typeface=""/>
      </a:majorFont>
      <a:minorFont>
        <a:latin typeface="Roboto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laidipõhi-ReM-laiformaat.potx" id="{2646C7E5-E186-43FE-908B-D62AC46E6204}" vid="{7AA27893-F4C8-4E84-94F0-9ABFBF55FA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C41AF56AA9894C83C802B453BAED16" ma:contentTypeVersion="0" ma:contentTypeDescription="Loo uus dokument" ma:contentTypeScope="" ma:versionID="5172bda6cf6190e08c964dbc3cf217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284b4047f4cf5347f2f816b293bb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C63F89-99E2-4E0A-A41D-342CA2D8FD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ABE77F-5157-4429-A5A0-AAE874C98667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1CE2A6A-564E-4B98-B81E-4444E4F2DD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slaidipõhi-ReM-laiformaat</Template>
  <TotalTime>0</TotalTime>
  <Words>203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Roboto Condensed</vt:lpstr>
      <vt:lpstr>Times New Roman</vt:lpstr>
      <vt:lpstr>slaidipõhi-eu2017-MeM-laiformaat</vt:lpstr>
      <vt:lpstr>Perioodi 2021-2027 vesiviljeluse investeeringutoetus</vt:lpstr>
      <vt:lpstr>Eesmärk ja toetatavad tegevused</vt:lpstr>
      <vt:lpstr>Indikatiivne toetuse suurus</vt:lpstr>
      <vt:lpstr>Indikatiivne toetuse määr</vt:lpstr>
      <vt:lpstr>Tänan!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2023-07-24T10:18:39Z</dcterms:created>
  <dcterms:modified xsi:type="dcterms:W3CDTF">2024-06-17T12:47:19Z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0x010100C1C41AF56AA9894C83C802B453BAED16</vt:lpwstr>
  </property>
</Properties>
</file>